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7"/>
  </p:notesMasterIdLst>
  <p:sldIdLst>
    <p:sldId id="256" r:id="rId5"/>
    <p:sldId id="312" r:id="rId6"/>
    <p:sldId id="348" r:id="rId7"/>
    <p:sldId id="293" r:id="rId8"/>
    <p:sldId id="320" r:id="rId9"/>
    <p:sldId id="360" r:id="rId10"/>
    <p:sldId id="362" r:id="rId11"/>
    <p:sldId id="329" r:id="rId12"/>
    <p:sldId id="358" r:id="rId13"/>
    <p:sldId id="357" r:id="rId14"/>
    <p:sldId id="359" r:id="rId15"/>
    <p:sldId id="361" r:id="rId16"/>
    <p:sldId id="350" r:id="rId17"/>
    <p:sldId id="305" r:id="rId18"/>
    <p:sldId id="307" r:id="rId19"/>
    <p:sldId id="351" r:id="rId20"/>
    <p:sldId id="315" r:id="rId21"/>
    <p:sldId id="316" r:id="rId22"/>
    <p:sldId id="355" r:id="rId23"/>
    <p:sldId id="356" r:id="rId24"/>
    <p:sldId id="354" r:id="rId25"/>
    <p:sldId id="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70"/>
    <p:restoredTop sz="84928"/>
  </p:normalViewPr>
  <p:slideViewPr>
    <p:cSldViewPr snapToGrid="0">
      <p:cViewPr varScale="1">
        <p:scale>
          <a:sx n="135" d="100"/>
          <a:sy n="135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FA4-392D-C1B5-89D2-FBB13D7C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301"/>
            <a:ext cx="10515600" cy="1325563"/>
          </a:xfrm>
        </p:spPr>
        <p:txBody>
          <a:bodyPr/>
          <a:lstStyle/>
          <a:p>
            <a:r>
              <a:rPr lang="en-US" b="1" dirty="0"/>
              <a:t>Getting access to </a:t>
            </a:r>
            <a:r>
              <a:rPr lang="en-US" b="1" dirty="0" err="1"/>
              <a:t>Conda</a:t>
            </a:r>
            <a:r>
              <a:rPr lang="en-US" b="1" dirty="0"/>
              <a:t> and Mamba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593F-0494-A3F6-76BC-6231A7BB0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2832"/>
            <a:ext cx="10515600" cy="3783324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On CURC systems </a:t>
            </a:r>
            <a:r>
              <a:rPr lang="en-US" sz="3000" dirty="0" err="1"/>
              <a:t>Conda</a:t>
            </a:r>
            <a:r>
              <a:rPr lang="en-US" sz="3000" dirty="0"/>
              <a:t> and Mamba are made available through modules</a:t>
            </a:r>
          </a:p>
          <a:p>
            <a:r>
              <a:rPr lang="en-US" sz="2800" b="1" u="sng" dirty="0"/>
              <a:t>We highly recommend using these modules </a:t>
            </a:r>
          </a:p>
          <a:p>
            <a:pPr lvl="1"/>
            <a:r>
              <a:rPr lang="en-US" sz="2800" dirty="0"/>
              <a:t>Redirect output produced by </a:t>
            </a:r>
            <a:r>
              <a:rPr lang="en-US" sz="2800" dirty="0" err="1"/>
              <a:t>Conda</a:t>
            </a:r>
            <a:r>
              <a:rPr lang="en-US" sz="2800" dirty="0"/>
              <a:t> and Mamba</a:t>
            </a:r>
          </a:p>
          <a:p>
            <a:pPr lvl="1"/>
            <a:r>
              <a:rPr lang="en-US" sz="2800" dirty="0"/>
              <a:t>Create useful variables</a:t>
            </a:r>
          </a:p>
          <a:p>
            <a:pPr lvl="1"/>
            <a:r>
              <a:rPr lang="en-US" sz="2800" dirty="0"/>
              <a:t>Create the “.</a:t>
            </a:r>
            <a:r>
              <a:rPr lang="en-US" sz="2800" dirty="0" err="1"/>
              <a:t>condarc</a:t>
            </a:r>
            <a:r>
              <a:rPr lang="en-US" sz="2800" dirty="0"/>
              <a:t>” file, if it doesn’t exist</a:t>
            </a:r>
          </a:p>
          <a:p>
            <a:pPr lvl="1"/>
            <a:r>
              <a:rPr lang="en-US" sz="2800" dirty="0"/>
              <a:t>They are easier than installing it yourself!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D5A57-8740-A485-6BF8-230D2C3C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11302-E3B1-E078-3430-EA563C38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5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DA6D-40BA-50E7-7C1F-6A1312E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121"/>
            <a:ext cx="10515600" cy="1325563"/>
          </a:xfrm>
        </p:spPr>
        <p:txBody>
          <a:bodyPr/>
          <a:lstStyle/>
          <a:p>
            <a:r>
              <a:rPr lang="en-US" b="1" dirty="0" err="1"/>
              <a:t>Conda</a:t>
            </a:r>
            <a:r>
              <a:rPr lang="en-US" b="1" dirty="0"/>
              <a:t> and Mamba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56DF8-4BDE-8648-6FDF-B836FC52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514"/>
            <a:ext cx="10515600" cy="4652163"/>
          </a:xfrm>
        </p:spPr>
        <p:txBody>
          <a:bodyPr>
            <a:normAutofit/>
          </a:bodyPr>
          <a:lstStyle/>
          <a:p>
            <a:r>
              <a:rPr lang="en-US" dirty="0"/>
              <a:t>You must be on a compute node to get access to modules!</a:t>
            </a:r>
          </a:p>
          <a:p>
            <a:r>
              <a:rPr lang="en-US" dirty="0" err="1"/>
              <a:t>Conda</a:t>
            </a:r>
            <a:r>
              <a:rPr lang="en-US" dirty="0"/>
              <a:t> is accessible via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Mamba is accessible via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b="1" u="sng" dirty="0"/>
              <a:t>NOTE:</a:t>
            </a:r>
            <a:r>
              <a:rPr lang="en-US" dirty="0"/>
              <a:t> Modules used to gain access to </a:t>
            </a:r>
            <a:r>
              <a:rPr lang="en-US" dirty="0" err="1"/>
              <a:t>Conda</a:t>
            </a:r>
            <a:r>
              <a:rPr lang="en-US" dirty="0"/>
              <a:t> and Mamba may change due to license changes imposed by Anaconda. We will update users if this happens.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9D096-0F5A-0887-A223-5993BECE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39A25-DA5E-F4D9-2698-7DE2FE72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ADE3F0-6F9A-673B-B343-37B74CE3AA16}"/>
              </a:ext>
            </a:extLst>
          </p:cNvPr>
          <p:cNvGrpSpPr/>
          <p:nvPr/>
        </p:nvGrpSpPr>
        <p:grpSpPr>
          <a:xfrm>
            <a:off x="1315220" y="3983432"/>
            <a:ext cx="5210312" cy="692993"/>
            <a:chOff x="1863084" y="4469527"/>
            <a:chExt cx="9717025" cy="192472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1DD61-ED4E-756B-6D52-03D88E07FEF5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DB603C-E254-555F-FCDC-9AB36AE33968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9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</a:t>
              </a:r>
              <a:r>
                <a:rPr lang="en-US" dirty="0" err="1">
                  <a:latin typeface="Monaco" pitchFamily="2" charset="77"/>
                </a:rPr>
                <a:t>mambaforge</a:t>
              </a:r>
              <a:endParaRPr lang="en-US" dirty="0">
                <a:latin typeface="Monaco" pitchFamily="2" charset="77"/>
              </a:endParaRPr>
            </a:p>
            <a:p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A4AC62A-E180-DE95-789B-50BD424FA5C3}"/>
              </a:ext>
            </a:extLst>
          </p:cNvPr>
          <p:cNvGrpSpPr/>
          <p:nvPr/>
        </p:nvGrpSpPr>
        <p:grpSpPr>
          <a:xfrm>
            <a:off x="1315220" y="2766764"/>
            <a:ext cx="5210312" cy="508882"/>
            <a:chOff x="1863084" y="4469527"/>
            <a:chExt cx="9717025" cy="14133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9BC918-D271-8BF9-5433-C43D6D7C3E84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3D882F-C47E-C58A-2EB8-678E23686A4B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527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anaconda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965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1A0D-2923-D1DE-6F53-55D17F0C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112" y="2766218"/>
            <a:ext cx="3865775" cy="1325563"/>
          </a:xfrm>
        </p:spPr>
        <p:txBody>
          <a:bodyPr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17BF-7122-F08E-4553-21D56DCF7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AD046A-7AE4-C76F-DA17-611909EF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2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activate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5"/>
            <a:ext cx="9717025" cy="2326272"/>
            <a:chOff x="1863084" y="4469527"/>
            <a:chExt cx="9717025" cy="188392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--time=90:00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48457" y="2905507"/>
            <a:ext cx="11084827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install”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		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pandas==0.20.3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conda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 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786335"/>
            <a:ext cx="11903242" cy="1376006"/>
            <a:chOff x="648457" y="2915675"/>
            <a:chExt cx="10895086" cy="19958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15675"/>
              <a:ext cx="10633601" cy="115791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--name </a:t>
              </a:r>
              <a:r>
                <a:rPr lang="en-US" sz="1800" dirty="0" err="1">
                  <a:latin typeface="Monaco" pitchFamily="2" charset="77"/>
                </a:rPr>
                <a:t>myfirst_env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and Blanca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10EC9-A571-D633-6041-AF8F9176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Century Gothic" panose="020B0502020202020204" pitchFamily="34" charset="0"/>
              </a:rPr>
              <a:t>What are </a:t>
            </a:r>
            <a:r>
              <a:rPr lang="en-US" sz="4400" b="1" dirty="0" err="1">
                <a:latin typeface="Century Gothic" panose="020B0502020202020204" pitchFamily="34" charset="0"/>
              </a:rPr>
              <a:t>Conda</a:t>
            </a:r>
            <a:r>
              <a:rPr lang="en-US" sz="4400" b="1" dirty="0">
                <a:latin typeface="Century Gothic" panose="020B0502020202020204" pitchFamily="34" charset="0"/>
              </a:rPr>
              <a:t> and Mamba?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FF4D8-C6D3-3CC2-E1BD-D87D7BB5B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07484-45F5-33A2-EFC6-6F73EEA8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BA83B-361D-F27A-48C5-E6DD7768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14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7F1A-36BA-6DA7-A652-AFE70C8E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we use Mamba?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D867D-7375-B379-3E0B-9690D2356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Mamba is a faster and more robust package manager in comparison to </a:t>
            </a:r>
            <a:r>
              <a:rPr lang="en-US" dirty="0" err="1"/>
              <a:t>Conda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It is fully compatible with </a:t>
            </a:r>
            <a:r>
              <a:rPr lang="en-US" dirty="0" err="1"/>
              <a:t>Conda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Supports </a:t>
            </a:r>
            <a:r>
              <a:rPr lang="en-US" b="1" u="sng" dirty="0"/>
              <a:t>most</a:t>
            </a:r>
            <a:r>
              <a:rPr lang="en-US" dirty="0"/>
              <a:t> of </a:t>
            </a:r>
            <a:r>
              <a:rPr lang="en-US" dirty="0" err="1"/>
              <a:t>Conda’s</a:t>
            </a:r>
            <a:r>
              <a:rPr lang="en-US" dirty="0"/>
              <a:t> commands</a:t>
            </a:r>
          </a:p>
          <a:p>
            <a:pPr lvl="1"/>
            <a:r>
              <a:rPr lang="en-US" dirty="0"/>
              <a:t>In most cases, Mamba can be used as a drop-in replacement for </a:t>
            </a:r>
            <a:r>
              <a:rPr lang="en-US" dirty="0" err="1"/>
              <a:t>Conda</a:t>
            </a:r>
            <a:endParaRPr lang="en-US" dirty="0"/>
          </a:p>
          <a:p>
            <a:pPr lvl="2"/>
            <a:r>
              <a:rPr lang="en-US" dirty="0"/>
              <a:t>i.e. replace “</a:t>
            </a:r>
            <a:r>
              <a:rPr lang="en-US" dirty="0" err="1"/>
              <a:t>conda</a:t>
            </a:r>
            <a:r>
              <a:rPr lang="en-US" dirty="0"/>
              <a:t>” with “mamba” in commands</a:t>
            </a:r>
          </a:p>
          <a:p>
            <a:pPr marL="914400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a more detailed overview of Mamba's capabilities, please see: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mamba.readthedocs.io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12077-61D1-81AE-6A7D-021F9BD1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241738-AB85-8475-9AD3-E0C3C2EC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53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58B4-AF5F-70D1-B0FC-3626AFC3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.</a:t>
            </a:r>
            <a:r>
              <a:rPr lang="en-US" b="1" dirty="0" err="1">
                <a:latin typeface="Century Gothic" panose="020B0502020202020204" pitchFamily="34" charset="0"/>
              </a:rPr>
              <a:t>condarc</a:t>
            </a:r>
            <a:r>
              <a:rPr lang="en-US" b="1" dirty="0">
                <a:latin typeface="Century Gothic" panose="020B0502020202020204" pitchFamily="34" charset="0"/>
              </a:rPr>
              <a:t> file?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5DB83-EC35-6DA2-5DE0-706FAEE43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sz="3000" dirty="0"/>
              <a:t>The file “.</a:t>
            </a:r>
            <a:r>
              <a:rPr lang="en-US" sz="3000" dirty="0" err="1"/>
              <a:t>condarc</a:t>
            </a:r>
            <a:r>
              <a:rPr lang="en-US" sz="3000" dirty="0"/>
              <a:t>” is a special file that specifies configurations for </a:t>
            </a:r>
            <a:r>
              <a:rPr lang="en-US" sz="3000" dirty="0" err="1"/>
              <a:t>Conda</a:t>
            </a:r>
            <a:r>
              <a:rPr lang="en-US" sz="3000" dirty="0"/>
              <a:t> and Mamba </a:t>
            </a:r>
          </a:p>
          <a:p>
            <a:pPr lvl="1"/>
            <a:r>
              <a:rPr lang="en-US" dirty="0"/>
              <a:t>Specifies items such as </a:t>
            </a:r>
            <a:r>
              <a:rPr lang="en-US" u="sng" dirty="0"/>
              <a:t>where to store installed packages and environments</a:t>
            </a:r>
          </a:p>
          <a:p>
            <a:pPr lvl="1"/>
            <a:r>
              <a:rPr lang="en-US" dirty="0"/>
              <a:t>Located in your Home directory, </a:t>
            </a:r>
            <a:r>
              <a:rPr lang="en-US" b="1" dirty="0">
                <a:solidFill>
                  <a:srgbClr val="0070C0"/>
                </a:solidFill>
              </a:rPr>
              <a:t>/home/$USER/.</a:t>
            </a:r>
            <a:r>
              <a:rPr lang="en-US" b="1" dirty="0" err="1">
                <a:solidFill>
                  <a:srgbClr val="0070C0"/>
                </a:solidFill>
              </a:rPr>
              <a:t>condarc</a:t>
            </a:r>
            <a:endParaRPr lang="en-US" dirty="0"/>
          </a:p>
          <a:p>
            <a:pPr lvl="2"/>
            <a:r>
              <a:rPr lang="en-US" sz="2400" dirty="0"/>
              <a:t>We create it for you, if it doesn’t exist with the content: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A120-C239-B76E-975A-D7479C85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EA0B2-02F8-2BC8-5B9C-DCD8FD7C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54777E-63AF-DC2E-8A83-7A289A9390D2}"/>
              </a:ext>
            </a:extLst>
          </p:cNvPr>
          <p:cNvGrpSpPr/>
          <p:nvPr/>
        </p:nvGrpSpPr>
        <p:grpSpPr>
          <a:xfrm>
            <a:off x="2136397" y="4064306"/>
            <a:ext cx="8713856" cy="1763865"/>
            <a:chOff x="1863084" y="4469527"/>
            <a:chExt cx="9717025" cy="14133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6E2534-9060-A0D2-DF93-16C46160F6A9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8A9B9A-FA49-F328-C43F-0293053D0CAC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48042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1755</TotalTime>
  <Words>1411</Words>
  <Application>Microsoft Macintosh PowerPoint</Application>
  <PresentationFormat>Widescreen</PresentationFormat>
  <Paragraphs>243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 Black</vt:lpstr>
      <vt:lpstr>Calibri</vt:lpstr>
      <vt:lpstr>Cambria Math</vt:lpstr>
      <vt:lpstr>Century Gothic</vt:lpstr>
      <vt:lpstr>Monaco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CURC Systems</vt:lpstr>
      <vt:lpstr>What are Conda and Mamba?</vt:lpstr>
      <vt:lpstr>Why would we use Mamba?</vt:lpstr>
      <vt:lpstr>Logging into CU Research Computing</vt:lpstr>
      <vt:lpstr>What is a .condarc file?</vt:lpstr>
      <vt:lpstr>Getting access to Conda and Mamba</vt:lpstr>
      <vt:lpstr>Conda and Mamba modules</vt:lpstr>
      <vt:lpstr>Demo time!</vt:lpstr>
      <vt:lpstr>Start a session and activate conda</vt:lpstr>
      <vt:lpstr>Create your first conda environment!</vt:lpstr>
      <vt:lpstr>Install packages with “conda install”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27</cp:revision>
  <dcterms:created xsi:type="dcterms:W3CDTF">2023-01-13T17:07:22Z</dcterms:created>
  <dcterms:modified xsi:type="dcterms:W3CDTF">2024-09-17T19:22:49Z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